
<file path=[Content_Types].xml><?xml version="1.0" encoding="utf-8"?>
<Types xmlns="http://schemas.openxmlformats.org/package/2006/content-types">
  <Default Extension="mp4" ContentType="vide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256" r:id="rId2"/>
    <p:sldId id="284" r:id="rId3"/>
    <p:sldId id="312" r:id="rId4"/>
    <p:sldId id="319" r:id="rId5"/>
    <p:sldId id="321" r:id="rId6"/>
    <p:sldId id="320" r:id="rId7"/>
    <p:sldId id="322" r:id="rId8"/>
    <p:sldId id="327" r:id="rId9"/>
    <p:sldId id="328" r:id="rId10"/>
    <p:sldId id="313" r:id="rId11"/>
    <p:sldId id="323" r:id="rId12"/>
    <p:sldId id="324" r:id="rId13"/>
    <p:sldId id="325" r:id="rId14"/>
    <p:sldId id="314" r:id="rId15"/>
    <p:sldId id="317" r:id="rId16"/>
    <p:sldId id="326" r:id="rId17"/>
    <p:sldId id="316" r:id="rId18"/>
    <p:sldId id="318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FFFFFF"/>
    <a:srgbClr val="00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00" autoAdjust="0"/>
    <p:restoredTop sz="94660"/>
  </p:normalViewPr>
  <p:slideViewPr>
    <p:cSldViewPr snapToGrid="0">
      <p:cViewPr varScale="1">
        <p:scale>
          <a:sx n="81" d="100"/>
          <a:sy n="81" d="100"/>
        </p:scale>
        <p:origin x="754" y="4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AF84360-7CDA-4FC3-A40D-53ACD41BF1EE}" type="datetimeFigureOut">
              <a:rPr lang="en-US" smtClean="0"/>
              <a:t>2/27/2023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665A84B-D7AB-464D-A399-AF20C717F2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17014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Prior to discussing the various sensors and how to access them on a projector, how to gain remote access can be demonstrated.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665A84B-D7AB-464D-A399-AF20C717F210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330130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 brief overview of the built-in experiments can be provided, followed by mentioning the possibility for tailored experiments or further innovation.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665A84B-D7AB-464D-A399-AF20C717F210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634058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Provide a description of the various measurements and settings within the (In)elastic Collision experiment.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665A84B-D7AB-464D-A399-AF20C717F210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958584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665A84B-D7AB-464D-A399-AF20C717F210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497122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Provide a description of the various measurements and settings within the Doppler effect experiment.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665A84B-D7AB-464D-A399-AF20C717F210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982275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665A84B-D7AB-464D-A399-AF20C717F210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947631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Balls, ramps, and other tools can be provided for attendees to utilize as the app is navigated.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665A84B-D7AB-464D-A399-AF20C717F210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48434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E6DA4D-D0F3-4F86-9D1C-31A4DE8AFC02}" type="datetimeFigureOut">
              <a:rPr lang="en-US" smtClean="0"/>
              <a:t>2/27/2023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F1F559-B0A6-4522-849C-0EB8044DF0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66247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E6DA4D-D0F3-4F86-9D1C-31A4DE8AFC02}" type="datetimeFigureOut">
              <a:rPr lang="en-US" smtClean="0"/>
              <a:t>2/27/2023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F1F559-B0A6-4522-849C-0EB8044DF0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55087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2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3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E6DA4D-D0F3-4F86-9D1C-31A4DE8AFC02}" type="datetimeFigureOut">
              <a:rPr lang="en-US" smtClean="0"/>
              <a:t>2/27/2023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F1F559-B0A6-4522-849C-0EB8044DF0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74049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E6DA4D-D0F3-4F86-9D1C-31A4DE8AFC02}" type="datetimeFigureOut">
              <a:rPr lang="en-US" smtClean="0"/>
              <a:t>2/27/2023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F1F559-B0A6-4522-849C-0EB8044DF0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60531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66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91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E6DA4D-D0F3-4F86-9D1C-31A4DE8AFC02}" type="datetimeFigureOut">
              <a:rPr lang="en-US" smtClean="0"/>
              <a:t>2/27/2023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F1F559-B0A6-4522-849C-0EB8044DF0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55185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E6DA4D-D0F3-4F86-9D1C-31A4DE8AFC02}" type="datetimeFigureOut">
              <a:rPr lang="en-US" smtClean="0"/>
              <a:t>2/27/2023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F1F559-B0A6-4522-849C-0EB8044DF0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48164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9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3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3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E6DA4D-D0F3-4F86-9D1C-31A4DE8AFC02}" type="datetimeFigureOut">
              <a:rPr lang="en-US" smtClean="0"/>
              <a:t>2/27/2023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F1F559-B0A6-4522-849C-0EB8044DF0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32671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E6DA4D-D0F3-4F86-9D1C-31A4DE8AFC02}" type="datetimeFigureOut">
              <a:rPr lang="en-US" smtClean="0"/>
              <a:t>2/27/2023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F1F559-B0A6-4522-849C-0EB8044DF0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67612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E6DA4D-D0F3-4F86-9D1C-31A4DE8AFC02}" type="datetimeFigureOut">
              <a:rPr lang="en-US" smtClean="0"/>
              <a:t>2/27/2023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F1F559-B0A6-4522-849C-0EB8044DF0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98363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53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E6DA4D-D0F3-4F86-9D1C-31A4DE8AFC02}" type="datetimeFigureOut">
              <a:rPr lang="en-US" smtClean="0"/>
              <a:t>2/27/2023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F1F559-B0A6-4522-849C-0EB8044DF0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45956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53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E6DA4D-D0F3-4F86-9D1C-31A4DE8AFC02}" type="datetimeFigureOut">
              <a:rPr lang="en-US" smtClean="0"/>
              <a:t>2/27/2023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F1F559-B0A6-4522-849C-0EB8044DF0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16236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23000"/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9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78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E6DA4D-D0F3-4F86-9D1C-31A4DE8AFC02}" type="datetimeFigureOut">
              <a:rPr lang="en-US" smtClean="0"/>
              <a:t>2/27/2023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78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78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F1F559-B0A6-4522-849C-0EB8044DF0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62651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2.mp4"/><Relationship Id="rId1" Type="http://schemas.microsoft.com/office/2007/relationships/media" Target="../media/media2.mp4"/><Relationship Id="rId5" Type="http://schemas.openxmlformats.org/officeDocument/2006/relationships/image" Target="../media/image13.png"/><Relationship Id="rId4" Type="http://schemas.openxmlformats.org/officeDocument/2006/relationships/notesSlide" Target="../notesSlides/notesSlide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2UhX5dugKmg&amp;embeds_euri=https%3A%2F%2Fphyphoxpd.weebly.com%2F&amp;feature=emb_logo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Zm_tAkWmZPo&amp;embeds_euri=https%3A%2F%2Fphyphoxpd.weebly.com%2F&amp;source_ve_path=Mjg2NjY&amp;feature=emb_logo" TargetMode="External"/><Relationship Id="rId2" Type="http://schemas.openxmlformats.org/officeDocument/2006/relationships/hyperlink" Target="https://doi.org/10.1119/10.0002393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doi.org/10.1088/1361-6552/aac05e" TargetMode="External"/><Relationship Id="rId4" Type="http://schemas.openxmlformats.org/officeDocument/2006/relationships/hyperlink" Target="https://www.youtube.com/watch?time_continue=14&amp;v=2UhX5dugKmg&amp;embeds_euri=https%3A%2F%2Fphyphoxpd.weebly.com%2F&amp;feature=emb_logo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5" Type="http://schemas.openxmlformats.org/officeDocument/2006/relationships/image" Target="../media/image8.png"/><Relationship Id="rId4" Type="http://schemas.openxmlformats.org/officeDocument/2006/relationships/notesSlide" Target="../notesSlides/notesSlide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23000"/>
            <a:lum/>
          </a:blip>
          <a:srcRect/>
          <a:stretch>
            <a:fillRect t="-4000" b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19075" y="1122363"/>
            <a:ext cx="11753850" cy="3696716"/>
          </a:xfrm>
        </p:spPr>
        <p:txBody>
          <a:bodyPr>
            <a:noAutofit/>
          </a:bodyPr>
          <a:lstStyle/>
          <a:p>
            <a:r>
              <a:rPr lang="en-US" sz="8000" dirty="0">
                <a:ln>
                  <a:solidFill>
                    <a:srgbClr val="000000"/>
                  </a:solidFill>
                </a:ln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Unlock the Power of Your Phone with </a:t>
            </a:r>
            <a:r>
              <a:rPr lang="en-US" sz="8000" dirty="0" err="1">
                <a:ln>
                  <a:solidFill>
                    <a:srgbClr val="000000"/>
                  </a:solidFill>
                </a:ln>
                <a:solidFill>
                  <a:srgbClr val="FFFFFF"/>
                </a:solidFill>
                <a:latin typeface="+mn-lt"/>
                <a:cs typeface="Times New Roman" panose="02020603050405020304" pitchFamily="18" charset="0"/>
              </a:rPr>
              <a:t>phy</a:t>
            </a:r>
            <a:r>
              <a:rPr lang="en-US" sz="8000" dirty="0" err="1">
                <a:ln>
                  <a:solidFill>
                    <a:srgbClr val="000000"/>
                  </a:solidFill>
                </a:ln>
                <a:solidFill>
                  <a:schemeClr val="accent2"/>
                </a:solidFill>
                <a:latin typeface="+mn-lt"/>
                <a:cs typeface="Times New Roman" panose="02020603050405020304" pitchFamily="18" charset="0"/>
              </a:rPr>
              <a:t>phox</a:t>
            </a:r>
            <a:r>
              <a:rPr lang="en-US" sz="8000" dirty="0">
                <a:ln>
                  <a:solidFill>
                    <a:srgbClr val="000000"/>
                  </a:solidFill>
                </a:ln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2000" y="5055617"/>
            <a:ext cx="10668000" cy="526033"/>
          </a:xfrm>
        </p:spPr>
        <p:txBody>
          <a:bodyPr/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Utilizing the free online app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Phyphox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in data acquisition and scientific investigation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DBD4AE9-9FBE-734F-2A0C-2F645D6859C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02792" y="5735637"/>
            <a:ext cx="2385267" cy="739204"/>
          </a:xfrm>
          <a:prstGeom prst="rect">
            <a:avLst/>
          </a:prstGeom>
        </p:spPr>
      </p:pic>
      <p:sp>
        <p:nvSpPr>
          <p:cNvPr id="4" name="Subtitle 2">
            <a:extLst>
              <a:ext uri="{FF2B5EF4-FFF2-40B4-BE49-F238E27FC236}">
                <a16:creationId xmlns:a16="http://schemas.microsoft.com/office/drawing/2014/main" id="{9892DAF7-F6E1-B051-5726-E3D09F30D523}"/>
              </a:ext>
            </a:extLst>
          </p:cNvPr>
          <p:cNvSpPr txBox="1">
            <a:spLocks/>
          </p:cNvSpPr>
          <p:nvPr/>
        </p:nvSpPr>
        <p:spPr>
          <a:xfrm>
            <a:off x="5788059" y="5842222"/>
            <a:ext cx="3714161" cy="52603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ln>
                  <a:solidFill>
                    <a:srgbClr val="000000"/>
                  </a:solidFill>
                </a:ln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phyphoxpd.weebly.com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7173535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0153" y="126614"/>
            <a:ext cx="11982579" cy="1325563"/>
          </a:xfrm>
        </p:spPr>
        <p:txBody>
          <a:bodyPr>
            <a:normAutofit/>
          </a:bodyPr>
          <a:lstStyle/>
          <a:p>
            <a:pPr algn="ctr"/>
            <a:r>
              <a:rPr lang="en-US" sz="4000" dirty="0">
                <a:ln>
                  <a:solidFill>
                    <a:srgbClr val="000000"/>
                  </a:solidFill>
                </a:ln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Sampling of the Endless Possibilities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E970B3E-E469-210A-E5E1-1C138FF111FE}"/>
              </a:ext>
            </a:extLst>
          </p:cNvPr>
          <p:cNvSpPr txBox="1"/>
          <p:nvPr/>
        </p:nvSpPr>
        <p:spPr>
          <a:xfrm>
            <a:off x="90153" y="1532671"/>
            <a:ext cx="8113645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Conservation of Energy</a:t>
            </a:r>
            <a:endParaRPr lang="en-US" sz="2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Among the many possible approaches to exploring this principle, the built-in (In)elastic Collision experiment can be utilized.</a:t>
            </a:r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FB9618CD-DC72-D6F0-4DE5-51846F2FD31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4" t="1000" r="745" b="884"/>
          <a:stretch/>
        </p:blipFill>
        <p:spPr bwMode="auto">
          <a:xfrm>
            <a:off x="8244118" y="1056550"/>
            <a:ext cx="3166004" cy="2583459"/>
          </a:xfrm>
          <a:prstGeom prst="rect">
            <a:avLst/>
          </a:prstGeom>
          <a:noFill/>
          <a:ln>
            <a:solidFill>
              <a:schemeClr val="accent2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56AB07F6-21FE-C097-F736-15A6B8E0C6C3}"/>
              </a:ext>
            </a:extLst>
          </p:cNvPr>
          <p:cNvSpPr/>
          <p:nvPr/>
        </p:nvSpPr>
        <p:spPr>
          <a:xfrm>
            <a:off x="9773836" y="2382113"/>
            <a:ext cx="1676606" cy="311391"/>
          </a:xfrm>
          <a:prstGeom prst="rect">
            <a:avLst/>
          </a:prstGeom>
          <a:noFill/>
          <a:ln>
            <a:solidFill>
              <a:srgbClr val="FFFFFF"/>
            </a:solidFill>
          </a:ln>
          <a:effectLst>
            <a:glow rad="101600">
              <a:schemeClr val="accent2"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pic>
        <p:nvPicPr>
          <p:cNvPr id="7" name="Picture 6" descr="Graphical user interface, text&#10;&#10;Description automatically generated">
            <a:extLst>
              <a:ext uri="{FF2B5EF4-FFF2-40B4-BE49-F238E27FC236}">
                <a16:creationId xmlns:a16="http://schemas.microsoft.com/office/drawing/2014/main" id="{18A6DE46-711D-B5AD-89CB-55B3409D211B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23" r="642" b="39962"/>
          <a:stretch/>
        </p:blipFill>
        <p:spPr>
          <a:xfrm>
            <a:off x="257992" y="3913426"/>
            <a:ext cx="3613289" cy="2817961"/>
          </a:xfrm>
          <a:prstGeom prst="rect">
            <a:avLst/>
          </a:prstGeom>
          <a:ln>
            <a:solidFill>
              <a:schemeClr val="accent2"/>
            </a:solidFill>
          </a:ln>
        </p:spPr>
      </p:pic>
      <p:pic>
        <p:nvPicPr>
          <p:cNvPr id="9" name="Picture 8" descr="Graphical user interface, text&#10;&#10;Description automatically generated">
            <a:extLst>
              <a:ext uri="{FF2B5EF4-FFF2-40B4-BE49-F238E27FC236}">
                <a16:creationId xmlns:a16="http://schemas.microsoft.com/office/drawing/2014/main" id="{0377A3DA-895D-4295-6772-C33770AF3D58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20" r="642" b="40164"/>
          <a:stretch/>
        </p:blipFill>
        <p:spPr>
          <a:xfrm>
            <a:off x="4251054" y="3913426"/>
            <a:ext cx="3613290" cy="2817960"/>
          </a:xfrm>
          <a:prstGeom prst="rect">
            <a:avLst/>
          </a:prstGeom>
          <a:ln>
            <a:solidFill>
              <a:schemeClr val="accent2"/>
            </a:solidFill>
          </a:ln>
        </p:spPr>
      </p:pic>
      <p:pic>
        <p:nvPicPr>
          <p:cNvPr id="11" name="Picture 10" descr="Text&#10;&#10;Description automatically generated">
            <a:extLst>
              <a:ext uri="{FF2B5EF4-FFF2-40B4-BE49-F238E27FC236}">
                <a16:creationId xmlns:a16="http://schemas.microsoft.com/office/drawing/2014/main" id="{3D7979C3-FCB2-FD34-581A-FFEC818250F5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66" r="642" b="39817"/>
          <a:stretch/>
        </p:blipFill>
        <p:spPr>
          <a:xfrm>
            <a:off x="8244118" y="3913426"/>
            <a:ext cx="3613289" cy="2817960"/>
          </a:xfrm>
          <a:prstGeom prst="rect">
            <a:avLst/>
          </a:prstGeom>
          <a:ln>
            <a:solidFill>
              <a:schemeClr val="accent2"/>
            </a:solidFill>
          </a:ln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F91E40D2-5157-F6EE-C24E-96E0878B2B55}"/>
              </a:ext>
            </a:extLst>
          </p:cNvPr>
          <p:cNvSpPr/>
          <p:nvPr/>
        </p:nvSpPr>
        <p:spPr>
          <a:xfrm>
            <a:off x="90152" y="3763478"/>
            <a:ext cx="11982579" cy="3094522"/>
          </a:xfrm>
          <a:prstGeom prst="rect">
            <a:avLst/>
          </a:prstGeom>
          <a:noFill/>
          <a:ln>
            <a:solidFill>
              <a:srgbClr val="FFFFFF"/>
            </a:solidFill>
          </a:ln>
          <a:effectLst>
            <a:glow rad="101600">
              <a:schemeClr val="accent2"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cxnSp>
        <p:nvCxnSpPr>
          <p:cNvPr id="14" name="Connector: Curved 13">
            <a:extLst>
              <a:ext uri="{FF2B5EF4-FFF2-40B4-BE49-F238E27FC236}">
                <a16:creationId xmlns:a16="http://schemas.microsoft.com/office/drawing/2014/main" id="{28F41777-9295-88B2-5AF1-E4504C2A80F7}"/>
              </a:ext>
            </a:extLst>
          </p:cNvPr>
          <p:cNvCxnSpPr>
            <a:cxnSpLocks/>
            <a:stCxn id="5" idx="1"/>
            <a:endCxn id="12" idx="0"/>
          </p:cNvCxnSpPr>
          <p:nvPr/>
        </p:nvCxnSpPr>
        <p:spPr>
          <a:xfrm rot="10800000" flipV="1">
            <a:off x="6081442" y="2537808"/>
            <a:ext cx="3692394" cy="1225669"/>
          </a:xfrm>
          <a:prstGeom prst="curvedConnector2">
            <a:avLst/>
          </a:prstGeom>
          <a:ln>
            <a:solidFill>
              <a:schemeClr val="accent2"/>
            </a:solidFill>
            <a:tailEnd type="triangle"/>
          </a:ln>
          <a:effectLst>
            <a:glow rad="101600">
              <a:schemeClr val="accent2">
                <a:alpha val="6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3369881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0153" y="126614"/>
            <a:ext cx="11982579" cy="1325563"/>
          </a:xfrm>
        </p:spPr>
        <p:txBody>
          <a:bodyPr>
            <a:normAutofit/>
          </a:bodyPr>
          <a:lstStyle/>
          <a:p>
            <a:pPr algn="ctr"/>
            <a:r>
              <a:rPr lang="en-US" sz="4000" dirty="0">
                <a:ln>
                  <a:solidFill>
                    <a:srgbClr val="000000"/>
                  </a:solidFill>
                </a:ln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Sampling of the Endless Possibilities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E970B3E-E469-210A-E5E1-1C138FF111FE}"/>
              </a:ext>
            </a:extLst>
          </p:cNvPr>
          <p:cNvSpPr txBox="1"/>
          <p:nvPr/>
        </p:nvSpPr>
        <p:spPr>
          <a:xfrm>
            <a:off x="90153" y="1213650"/>
            <a:ext cx="8113645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Conservation of Energy</a:t>
            </a:r>
            <a:endParaRPr lang="en-US" sz="2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Inelastic Collision, 02.23.2023">
            <a:hlinkClick r:id="" action="ppaction://media"/>
            <a:extLst>
              <a:ext uri="{FF2B5EF4-FFF2-40B4-BE49-F238E27FC236}">
                <a16:creationId xmlns:a16="http://schemas.microsoft.com/office/drawing/2014/main" id="{3FEAE9EB-7A27-6DFD-8EB8-1289FC97A0A2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793134" y="1690704"/>
            <a:ext cx="8605733" cy="4840725"/>
          </a:xfrm>
          <a:prstGeom prst="rect">
            <a:avLst/>
          </a:prstGeom>
          <a:ln>
            <a:solidFill>
              <a:schemeClr val="accent2"/>
            </a:solidFill>
          </a:ln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6483EE36-BBE3-AEFE-B413-68003A93784C}"/>
              </a:ext>
            </a:extLst>
          </p:cNvPr>
          <p:cNvSpPr txBox="1"/>
          <p:nvPr/>
        </p:nvSpPr>
        <p:spPr>
          <a:xfrm>
            <a:off x="90153" y="6484523"/>
            <a:ext cx="240795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Phyphox</a:t>
            </a:r>
            <a:r>
              <a:rPr lang="en-US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2020)</a:t>
            </a:r>
          </a:p>
        </p:txBody>
      </p:sp>
    </p:spTree>
    <p:extLst>
      <p:ext uri="{BB962C8B-B14F-4D97-AF65-F5344CB8AC3E}">
        <p14:creationId xmlns:p14="http://schemas.microsoft.com/office/powerpoint/2010/main" val="27893703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719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A picture containing timeline&#10;&#10;Description automatically generated">
            <a:extLst>
              <a:ext uri="{FF2B5EF4-FFF2-40B4-BE49-F238E27FC236}">
                <a16:creationId xmlns:a16="http://schemas.microsoft.com/office/drawing/2014/main" id="{E8E147AC-7EDD-8783-8DCF-E464148470D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946" y="2519648"/>
            <a:ext cx="2767573" cy="369009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0153" y="126614"/>
            <a:ext cx="11982579" cy="1325563"/>
          </a:xfrm>
        </p:spPr>
        <p:txBody>
          <a:bodyPr>
            <a:normAutofit/>
          </a:bodyPr>
          <a:lstStyle/>
          <a:p>
            <a:pPr algn="ctr"/>
            <a:r>
              <a:rPr lang="en-US" sz="4000" dirty="0">
                <a:ln>
                  <a:solidFill>
                    <a:srgbClr val="000000"/>
                  </a:solidFill>
                </a:ln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Sampling of the Endless Possibilities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E970B3E-E469-210A-E5E1-1C138FF111FE}"/>
              </a:ext>
            </a:extLst>
          </p:cNvPr>
          <p:cNvSpPr txBox="1"/>
          <p:nvPr/>
        </p:nvSpPr>
        <p:spPr>
          <a:xfrm>
            <a:off x="51229" y="1160030"/>
            <a:ext cx="8113645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Doppler Effect</a:t>
            </a:r>
            <a:endParaRPr lang="en-US" sz="2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Another built-in experiment measures the Doppler effect.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6AB07F6-21FE-C097-F736-15A6B8E0C6C3}"/>
              </a:ext>
            </a:extLst>
          </p:cNvPr>
          <p:cNvSpPr/>
          <p:nvPr/>
        </p:nvSpPr>
        <p:spPr>
          <a:xfrm>
            <a:off x="143946" y="4031213"/>
            <a:ext cx="1536422" cy="203329"/>
          </a:xfrm>
          <a:prstGeom prst="rect">
            <a:avLst/>
          </a:prstGeom>
          <a:noFill/>
          <a:ln>
            <a:solidFill>
              <a:srgbClr val="FFFFFF"/>
            </a:solidFill>
          </a:ln>
          <a:effectLst>
            <a:glow rad="101600">
              <a:schemeClr val="accent2"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F91E40D2-5157-F6EE-C24E-96E0878B2B55}"/>
              </a:ext>
            </a:extLst>
          </p:cNvPr>
          <p:cNvSpPr/>
          <p:nvPr/>
        </p:nvSpPr>
        <p:spPr>
          <a:xfrm>
            <a:off x="3080657" y="2155370"/>
            <a:ext cx="8992074" cy="4474029"/>
          </a:xfrm>
          <a:prstGeom prst="rect">
            <a:avLst/>
          </a:prstGeom>
          <a:noFill/>
          <a:ln>
            <a:solidFill>
              <a:srgbClr val="FFFFFF"/>
            </a:solidFill>
          </a:ln>
          <a:effectLst>
            <a:glow rad="101600">
              <a:schemeClr val="accent2"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cxnSp>
        <p:nvCxnSpPr>
          <p:cNvPr id="14" name="Connector: Curved 13">
            <a:extLst>
              <a:ext uri="{FF2B5EF4-FFF2-40B4-BE49-F238E27FC236}">
                <a16:creationId xmlns:a16="http://schemas.microsoft.com/office/drawing/2014/main" id="{28F41777-9295-88B2-5AF1-E4504C2A80F7}"/>
              </a:ext>
            </a:extLst>
          </p:cNvPr>
          <p:cNvCxnSpPr>
            <a:cxnSpLocks/>
            <a:stCxn id="5" idx="3"/>
            <a:endCxn id="12" idx="1"/>
          </p:cNvCxnSpPr>
          <p:nvPr/>
        </p:nvCxnSpPr>
        <p:spPr>
          <a:xfrm>
            <a:off x="1680368" y="4132878"/>
            <a:ext cx="1400289" cy="259507"/>
          </a:xfrm>
          <a:prstGeom prst="curvedConnector3">
            <a:avLst>
              <a:gd name="adj1" fmla="val 50000"/>
            </a:avLst>
          </a:prstGeom>
          <a:ln>
            <a:solidFill>
              <a:schemeClr val="accent2"/>
            </a:solidFill>
            <a:tailEnd type="triangle"/>
          </a:ln>
          <a:effectLst>
            <a:glow rad="101600">
              <a:schemeClr val="accent2">
                <a:alpha val="6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 descr="Text&#10;&#10;Description automatically generated">
            <a:extLst>
              <a:ext uri="{FF2B5EF4-FFF2-40B4-BE49-F238E27FC236}">
                <a16:creationId xmlns:a16="http://schemas.microsoft.com/office/drawing/2014/main" id="{EE3D36FA-388D-54AF-92D3-80ED76A6E8B9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45" b="56350"/>
          <a:stretch/>
        </p:blipFill>
        <p:spPr>
          <a:xfrm>
            <a:off x="3183709" y="3005472"/>
            <a:ext cx="4877067" cy="2718449"/>
          </a:xfrm>
          <a:prstGeom prst="rect">
            <a:avLst/>
          </a:prstGeom>
          <a:ln>
            <a:solidFill>
              <a:schemeClr val="accent2"/>
            </a:solidFill>
          </a:ln>
        </p:spPr>
      </p:pic>
      <p:pic>
        <p:nvPicPr>
          <p:cNvPr id="13" name="Picture 12" descr="A picture containing text&#10;&#10;Description automatically generated">
            <a:extLst>
              <a:ext uri="{FF2B5EF4-FFF2-40B4-BE49-F238E27FC236}">
                <a16:creationId xmlns:a16="http://schemas.microsoft.com/office/drawing/2014/main" id="{1BF54318-3F8C-3939-D3D9-3CE93DD26AE2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45" b="19525"/>
          <a:stretch/>
        </p:blipFill>
        <p:spPr>
          <a:xfrm>
            <a:off x="8108830" y="2312011"/>
            <a:ext cx="3915846" cy="4105371"/>
          </a:xfrm>
          <a:prstGeom prst="rect">
            <a:avLst/>
          </a:prstGeom>
          <a:ln>
            <a:solidFill>
              <a:schemeClr val="accent2"/>
            </a:solidFill>
          </a:ln>
        </p:spPr>
      </p:pic>
    </p:spTree>
    <p:extLst>
      <p:ext uri="{BB962C8B-B14F-4D97-AF65-F5344CB8AC3E}">
        <p14:creationId xmlns:p14="http://schemas.microsoft.com/office/powerpoint/2010/main" val="373241351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0153" y="126614"/>
            <a:ext cx="11982579" cy="1325563"/>
          </a:xfrm>
        </p:spPr>
        <p:txBody>
          <a:bodyPr>
            <a:normAutofit/>
          </a:bodyPr>
          <a:lstStyle/>
          <a:p>
            <a:pPr algn="ctr"/>
            <a:r>
              <a:rPr lang="en-US" sz="4000" dirty="0">
                <a:ln>
                  <a:solidFill>
                    <a:srgbClr val="000000"/>
                  </a:solidFill>
                </a:ln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Sampling of the Endless Possibilities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E970B3E-E469-210A-E5E1-1C138FF111FE}"/>
              </a:ext>
            </a:extLst>
          </p:cNvPr>
          <p:cNvSpPr txBox="1"/>
          <p:nvPr/>
        </p:nvSpPr>
        <p:spPr>
          <a:xfrm>
            <a:off x="90153" y="1213650"/>
            <a:ext cx="8113645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Doppler Effect</a:t>
            </a:r>
            <a:endParaRPr lang="en-US" sz="2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1EB6B3D-63F1-43D6-925D-D3FF10F2F153}"/>
              </a:ext>
            </a:extLst>
          </p:cNvPr>
          <p:cNvSpPr txBox="1"/>
          <p:nvPr/>
        </p:nvSpPr>
        <p:spPr>
          <a:xfrm>
            <a:off x="2024619" y="3294168"/>
            <a:ext cx="811364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hlinkClick r:id="rId3"/>
              </a:rPr>
              <a:t>The Doppler Effect with Sound - YouTube</a:t>
            </a:r>
            <a:endParaRPr lang="en-US" sz="2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A66E096-BF33-B5E4-BD65-3C6259A2889E}"/>
              </a:ext>
            </a:extLst>
          </p:cNvPr>
          <p:cNvSpPr txBox="1"/>
          <p:nvPr/>
        </p:nvSpPr>
        <p:spPr>
          <a:xfrm>
            <a:off x="90152" y="6484523"/>
            <a:ext cx="5613064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(Saturday Morning Astrophysics at Purdue, 2021)</a:t>
            </a:r>
          </a:p>
        </p:txBody>
      </p:sp>
    </p:spTree>
    <p:extLst>
      <p:ext uri="{BB962C8B-B14F-4D97-AF65-F5344CB8AC3E}">
        <p14:creationId xmlns:p14="http://schemas.microsoft.com/office/powerpoint/2010/main" val="358642347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0153" y="126614"/>
            <a:ext cx="11982579" cy="1325563"/>
          </a:xfrm>
        </p:spPr>
        <p:txBody>
          <a:bodyPr>
            <a:normAutofit/>
          </a:bodyPr>
          <a:lstStyle/>
          <a:p>
            <a:pPr algn="ctr"/>
            <a:r>
              <a:rPr lang="en-US" sz="4000" dirty="0">
                <a:ln>
                  <a:solidFill>
                    <a:srgbClr val="000000"/>
                  </a:solidFill>
                </a:ln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Playtime!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CE6F336-3DD1-88B1-C68C-AFED40155DA2}"/>
              </a:ext>
            </a:extLst>
          </p:cNvPr>
          <p:cNvSpPr txBox="1"/>
          <p:nvPr/>
        </p:nvSpPr>
        <p:spPr>
          <a:xfrm>
            <a:off x="772511" y="1006742"/>
            <a:ext cx="10617862" cy="57246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Explore the app!  </a:t>
            </a:r>
          </a:p>
          <a:p>
            <a:pPr marL="857250" indent="-857250">
              <a:buFont typeface="Wingdings" panose="05000000000000000000" pitchFamily="2" charset="2"/>
              <a:buChar char="Ø"/>
            </a:pPr>
            <a:r>
              <a:rPr lang="en-US" sz="6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Try different experiments and data collection tools at your leisure.</a:t>
            </a:r>
          </a:p>
          <a:p>
            <a:pPr marL="857250" indent="-857250">
              <a:buFont typeface="Wingdings" panose="05000000000000000000" pitchFamily="2" charset="2"/>
              <a:buChar char="Ø"/>
            </a:pPr>
            <a:r>
              <a:rPr lang="en-US" sz="6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Feel free to try the equipment provided by the presenters!</a:t>
            </a:r>
          </a:p>
        </p:txBody>
      </p:sp>
    </p:spTree>
    <p:extLst>
      <p:ext uri="{BB962C8B-B14F-4D97-AF65-F5344CB8AC3E}">
        <p14:creationId xmlns:p14="http://schemas.microsoft.com/office/powerpoint/2010/main" val="56926381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0153" y="126614"/>
            <a:ext cx="11982579" cy="1325563"/>
          </a:xfrm>
        </p:spPr>
        <p:txBody>
          <a:bodyPr>
            <a:normAutofit/>
          </a:bodyPr>
          <a:lstStyle/>
          <a:p>
            <a:pPr algn="ctr"/>
            <a:r>
              <a:rPr lang="en-US" sz="4000" dirty="0">
                <a:ln>
                  <a:solidFill>
                    <a:srgbClr val="000000"/>
                  </a:solidFill>
                </a:ln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Resources and Support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130DD56-FB5E-7838-5EC8-6BA921745363}"/>
              </a:ext>
            </a:extLst>
          </p:cNvPr>
          <p:cNvSpPr txBox="1"/>
          <p:nvPr/>
        </p:nvSpPr>
        <p:spPr>
          <a:xfrm>
            <a:off x="90149" y="1643853"/>
            <a:ext cx="11577077" cy="6924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Lesson Planning </a:t>
            </a:r>
            <a:r>
              <a:rPr lang="en-US" sz="3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phyphox.org/experiment/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3B0006F-42F6-968A-3136-58AA02F4881B}"/>
              </a:ext>
            </a:extLst>
          </p:cNvPr>
          <p:cNvSpPr txBox="1"/>
          <p:nvPr/>
        </p:nvSpPr>
        <p:spPr>
          <a:xfrm>
            <a:off x="90149" y="2918041"/>
            <a:ext cx="11577077" cy="6924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Forums </a:t>
            </a:r>
            <a:r>
              <a:rPr lang="en-US" sz="3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phyphox.org/forums/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20AC079-DF9A-1347-9A98-424A4505389B}"/>
              </a:ext>
            </a:extLst>
          </p:cNvPr>
          <p:cNvSpPr txBox="1"/>
          <p:nvPr/>
        </p:nvSpPr>
        <p:spPr>
          <a:xfrm>
            <a:off x="90149" y="3555135"/>
            <a:ext cx="11577077" cy="25391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Ambassador program – </a:t>
            </a:r>
            <a:r>
              <a:rPr lang="en-US" sz="3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phyphox.org/contact/</a:t>
            </a:r>
          </a:p>
          <a:p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 Canada, the ambassador is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Solmaz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Khodaeifaal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who is based out of Simon Fraser University in Burnaby, British Columbia and who can be contacted via email. </a:t>
            </a:r>
          </a:p>
          <a:p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skhodaei@sfu.ca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82A0D9B-61DB-B068-340D-E7D3860675AB}"/>
              </a:ext>
            </a:extLst>
          </p:cNvPr>
          <p:cNvSpPr txBox="1"/>
          <p:nvPr/>
        </p:nvSpPr>
        <p:spPr>
          <a:xfrm>
            <a:off x="90149" y="2280947"/>
            <a:ext cx="11577077" cy="6924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9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Phyphox</a:t>
            </a:r>
            <a:r>
              <a:rPr lang="en-US" sz="3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Wiki </a:t>
            </a:r>
            <a:r>
              <a:rPr lang="en-US" sz="3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https://phyphox.org/wiki 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B51FFAE-4CA6-0226-BD37-5EAFC2B00957}"/>
              </a:ext>
            </a:extLst>
          </p:cNvPr>
          <p:cNvSpPr txBox="1"/>
          <p:nvPr/>
        </p:nvSpPr>
        <p:spPr>
          <a:xfrm>
            <a:off x="90149" y="6038889"/>
            <a:ext cx="11577077" cy="6924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Additional support </a:t>
            </a:r>
            <a:r>
              <a:rPr lang="en-US" sz="3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contact@phyphox.org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D414E2C-6CEF-EFF5-55F9-2485C18EB26D}"/>
              </a:ext>
            </a:extLst>
          </p:cNvPr>
          <p:cNvSpPr txBox="1"/>
          <p:nvPr/>
        </p:nvSpPr>
        <p:spPr>
          <a:xfrm>
            <a:off x="90149" y="1006759"/>
            <a:ext cx="11577077" cy="6924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9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Phyphox</a:t>
            </a:r>
            <a:r>
              <a:rPr lang="en-US" sz="3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PD website </a:t>
            </a:r>
            <a:r>
              <a:rPr lang="en-US" sz="3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phyphoxpd.weebly.com </a:t>
            </a:r>
          </a:p>
        </p:txBody>
      </p:sp>
    </p:spTree>
    <p:extLst>
      <p:ext uri="{BB962C8B-B14F-4D97-AF65-F5344CB8AC3E}">
        <p14:creationId xmlns:p14="http://schemas.microsoft.com/office/powerpoint/2010/main" val="22326662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0153" y="126614"/>
            <a:ext cx="11982579" cy="1325563"/>
          </a:xfrm>
        </p:spPr>
        <p:txBody>
          <a:bodyPr>
            <a:normAutofit/>
          </a:bodyPr>
          <a:lstStyle/>
          <a:p>
            <a:pPr algn="ctr"/>
            <a:r>
              <a:rPr lang="en-US" sz="4000" dirty="0">
                <a:ln>
                  <a:solidFill>
                    <a:srgbClr val="000000"/>
                  </a:solidFill>
                </a:ln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Resources and Support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130DD56-FB5E-7838-5EC8-6BA921745363}"/>
              </a:ext>
            </a:extLst>
          </p:cNvPr>
          <p:cNvSpPr txBox="1"/>
          <p:nvPr/>
        </p:nvSpPr>
        <p:spPr>
          <a:xfrm>
            <a:off x="307461" y="1633549"/>
            <a:ext cx="11577077" cy="10310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Get Connected! </a:t>
            </a:r>
          </a:p>
        </p:txBody>
      </p:sp>
      <p:pic>
        <p:nvPicPr>
          <p:cNvPr id="6" name="Picture 5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51476302-52D2-6BD1-AE8A-E6542F82A21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7589"/>
          <a:stretch/>
        </p:blipFill>
        <p:spPr>
          <a:xfrm>
            <a:off x="718378" y="2845972"/>
            <a:ext cx="3115972" cy="2143125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7D579F09-0F37-BCB3-4ACC-8EB13ED855E4}"/>
              </a:ext>
            </a:extLst>
          </p:cNvPr>
          <p:cNvSpPr txBox="1"/>
          <p:nvPr/>
        </p:nvSpPr>
        <p:spPr>
          <a:xfrm>
            <a:off x="0" y="5820876"/>
            <a:ext cx="4552729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youtube.com/c/PhyphoxOrg</a:t>
            </a:r>
          </a:p>
        </p:txBody>
      </p:sp>
      <p:pic>
        <p:nvPicPr>
          <p:cNvPr id="15" name="Picture 14" descr="A picture containing ax, vector graphics, tool&#10;&#10;Description automatically generated">
            <a:extLst>
              <a:ext uri="{FF2B5EF4-FFF2-40B4-BE49-F238E27FC236}">
                <a16:creationId xmlns:a16="http://schemas.microsoft.com/office/drawing/2014/main" id="{091B82D8-5040-5F19-756D-1F9F855AFD9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79273" y="2845972"/>
            <a:ext cx="2606366" cy="2143125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D774A333-3E66-53B2-73D9-51E1872127C5}"/>
              </a:ext>
            </a:extLst>
          </p:cNvPr>
          <p:cNvSpPr txBox="1"/>
          <p:nvPr/>
        </p:nvSpPr>
        <p:spPr>
          <a:xfrm>
            <a:off x="5029119" y="5820876"/>
            <a:ext cx="194031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Phyphox</a:t>
            </a:r>
            <a:endParaRPr lang="en-US" sz="3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0C9B9A69-E442-3B3C-9119-1A42368078F6}"/>
              </a:ext>
            </a:extLst>
          </p:cNvPr>
          <p:cNvSpPr txBox="1"/>
          <p:nvPr/>
        </p:nvSpPr>
        <p:spPr>
          <a:xfrm>
            <a:off x="8282257" y="5820876"/>
            <a:ext cx="300039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@rwth_phyphox</a:t>
            </a:r>
          </a:p>
        </p:txBody>
      </p:sp>
      <p:pic>
        <p:nvPicPr>
          <p:cNvPr id="19" name="Picture 18" descr="Icon&#10;&#10;Description automatically generated">
            <a:extLst>
              <a:ext uri="{FF2B5EF4-FFF2-40B4-BE49-F238E27FC236}">
                <a16:creationId xmlns:a16="http://schemas.microsoft.com/office/drawing/2014/main" id="{43242941-28A7-6D09-89C1-F464FD96E28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7716" y="2845972"/>
            <a:ext cx="2143125" cy="2143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276345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0153" y="126614"/>
            <a:ext cx="11982579" cy="1325563"/>
          </a:xfrm>
        </p:spPr>
        <p:txBody>
          <a:bodyPr>
            <a:normAutofit/>
          </a:bodyPr>
          <a:lstStyle/>
          <a:p>
            <a:pPr algn="ctr"/>
            <a:r>
              <a:rPr lang="en-US" sz="4000" dirty="0">
                <a:ln>
                  <a:solidFill>
                    <a:srgbClr val="000000"/>
                  </a:solidFill>
                </a:ln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 &amp; A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F5B8F4E-A88F-5B02-3765-68569A3EAD30}"/>
              </a:ext>
            </a:extLst>
          </p:cNvPr>
          <p:cNvSpPr txBox="1"/>
          <p:nvPr/>
        </p:nvSpPr>
        <p:spPr>
          <a:xfrm>
            <a:off x="119268" y="1280547"/>
            <a:ext cx="10755561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If you have any further questions, please consult our website or the </a:t>
            </a:r>
            <a:r>
              <a:rPr lang="en-US" sz="3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phyphox</a:t>
            </a:r>
            <a:r>
              <a:rPr lang="en-US" sz="3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website.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C21D8FEC-CA9B-4C89-36C8-10383C187B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8325" y="2706271"/>
            <a:ext cx="2857500" cy="2857500"/>
          </a:xfrm>
          <a:prstGeom prst="rect">
            <a:avLst/>
          </a:prstGeom>
          <a:noFill/>
          <a:ln>
            <a:solidFill>
              <a:schemeClr val="accent2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D84784E4-6369-2DE4-9F65-64BAF63D5F23}"/>
              </a:ext>
            </a:extLst>
          </p:cNvPr>
          <p:cNvSpPr txBox="1"/>
          <p:nvPr/>
        </p:nvSpPr>
        <p:spPr>
          <a:xfrm>
            <a:off x="6387193" y="5461443"/>
            <a:ext cx="3856264" cy="6924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phyphox.org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9EB9994-5AB5-E019-A658-663CFFD72771}"/>
              </a:ext>
            </a:extLst>
          </p:cNvPr>
          <p:cNvSpPr txBox="1"/>
          <p:nvPr/>
        </p:nvSpPr>
        <p:spPr>
          <a:xfrm>
            <a:off x="737507" y="5495551"/>
            <a:ext cx="5059136" cy="6924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phyphoxpd.weebly.com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765DA89-7229-23B1-F8EA-8568EC44398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81870" y="2701566"/>
            <a:ext cx="2866910" cy="2866910"/>
          </a:xfrm>
          <a:prstGeom prst="rect">
            <a:avLst/>
          </a:prstGeom>
          <a:ln>
            <a:solidFill>
              <a:schemeClr val="accent2"/>
            </a:solidFill>
          </a:ln>
        </p:spPr>
      </p:pic>
    </p:spTree>
    <p:extLst>
      <p:ext uri="{BB962C8B-B14F-4D97-AF65-F5344CB8AC3E}">
        <p14:creationId xmlns:p14="http://schemas.microsoft.com/office/powerpoint/2010/main" val="420487859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0153" y="126614"/>
            <a:ext cx="11982579" cy="1325563"/>
          </a:xfrm>
        </p:spPr>
        <p:txBody>
          <a:bodyPr>
            <a:normAutofit/>
          </a:bodyPr>
          <a:lstStyle/>
          <a:p>
            <a:pPr algn="ctr"/>
            <a:r>
              <a:rPr lang="en-US" sz="4000" dirty="0">
                <a:ln>
                  <a:solidFill>
                    <a:srgbClr val="000000"/>
                  </a:solidFill>
                </a:ln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References</a:t>
            </a:r>
            <a:endParaRPr lang="en-US" sz="4000" dirty="0">
              <a:ln>
                <a:solidFill>
                  <a:srgbClr val="000000"/>
                </a:solidFill>
              </a:ln>
              <a:solidFill>
                <a:srgbClr val="FFC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876E7F6-9870-1AF6-404B-E4AEF730A16A}"/>
              </a:ext>
            </a:extLst>
          </p:cNvPr>
          <p:cNvSpPr txBox="1"/>
          <p:nvPr/>
        </p:nvSpPr>
        <p:spPr>
          <a:xfrm>
            <a:off x="104710" y="1115749"/>
            <a:ext cx="11982579" cy="62478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-457200"/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Carroll, R., &amp; Lincoln, J. (2020). </a:t>
            </a:r>
            <a:r>
              <a:rPr lang="en-US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Phyphox</a:t>
            </a:r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app in the physics classroom. </a:t>
            </a:r>
            <a:r>
              <a:rPr lang="en-US" sz="25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Physics Teacher, 58</a:t>
            </a:r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(8), 606-607. </a:t>
            </a:r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https://doi.org/10.1119/10.0002393</a:t>
            </a:r>
            <a:endParaRPr lang="en-US" sz="2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-457200"/>
            <a:endParaRPr lang="en-US" sz="2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-457200"/>
            <a:r>
              <a:rPr lang="en-US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Phyphox</a:t>
            </a:r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(2020, March 21). #homelabchallenge: </a:t>
            </a:r>
            <a:r>
              <a:rPr lang="en-US" sz="25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Bouncing Ball (</a:t>
            </a:r>
            <a:r>
              <a:rPr lang="en-US" sz="25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en</a:t>
            </a:r>
            <a:r>
              <a:rPr lang="en-US" sz="25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[Video]. YouTube. </a:t>
            </a:r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https://www.youtube.com/watch?v=Zm_tAkWmZPo&amp;embeds_euri=https%3A%2F%2Fphyphoxpd.weebly.com%2F&amp;source_ve_path=Mjg2NjY&amp;feature=emb_logo</a:t>
            </a:r>
            <a:endParaRPr lang="en-US" sz="2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-457200"/>
            <a:endParaRPr lang="en-US" sz="2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-457200"/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Saturday Morning Astrophysics at Purdue. (2021, September 27). </a:t>
            </a:r>
            <a:r>
              <a:rPr lang="en-US" sz="25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Doppler Effect with Sound</a:t>
            </a:r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[Video]. YouTube. </a:t>
            </a:r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https://www.youtube.com/watch?time_continue=14&amp;v=2UhX5dugKmg&amp;embeds_euri=https%3A%2F%2Fphyphoxpd.weebly.com%2F&amp;feature=emb_logo</a:t>
            </a:r>
            <a:endParaRPr lang="en-US" sz="2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-457200"/>
            <a:endParaRPr lang="en-US" sz="2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-457200"/>
            <a:r>
              <a:rPr lang="en-US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Staacks</a:t>
            </a:r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S., </a:t>
            </a:r>
            <a:r>
              <a:rPr lang="en-US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Hütz</a:t>
            </a:r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S., </a:t>
            </a:r>
            <a:r>
              <a:rPr lang="en-US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Heinke</a:t>
            </a:r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H., &amp; </a:t>
            </a:r>
            <a:r>
              <a:rPr lang="en-US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Stampfer</a:t>
            </a:r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C. (2018). Advanced tools for smartphone-based experiments: </a:t>
            </a:r>
            <a:r>
              <a:rPr lang="en-US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Phyphox</a:t>
            </a:r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5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Physics Education, 53</a:t>
            </a:r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(4), 045009. </a:t>
            </a:r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  <a:hlinkClick r:id="rId5"/>
              </a:rPr>
              <a:t>https://doi.org/10.1088/1361-6552/aac05e</a:t>
            </a:r>
            <a:endParaRPr lang="en-US" sz="2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-457200"/>
            <a:endParaRPr lang="en-US" sz="2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880380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30"/>
            <a:ext cx="10515600" cy="708560"/>
          </a:xfrm>
        </p:spPr>
        <p:txBody>
          <a:bodyPr/>
          <a:lstStyle/>
          <a:p>
            <a:pPr algn="ctr"/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Welcome!</a:t>
            </a:r>
            <a:endParaRPr lang="en-US" sz="4000" dirty="0"/>
          </a:p>
        </p:txBody>
      </p:sp>
      <p:sp>
        <p:nvSpPr>
          <p:cNvPr id="4" name="TextBox 3"/>
          <p:cNvSpPr txBox="1"/>
          <p:nvPr/>
        </p:nvSpPr>
        <p:spPr>
          <a:xfrm>
            <a:off x="0" y="1671112"/>
            <a:ext cx="11601888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sz="2500" dirty="0">
                <a:ln>
                  <a:solidFill>
                    <a:srgbClr val="000000"/>
                  </a:solidFill>
                </a:ln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Getting to Know </a:t>
            </a:r>
            <a:r>
              <a:rPr lang="en-US" sz="2500" dirty="0" err="1">
                <a:ln>
                  <a:solidFill>
                    <a:srgbClr val="000000"/>
                  </a:solidFill>
                </a:ln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Phyphox</a:t>
            </a:r>
            <a:r>
              <a:rPr lang="en-US" sz="2500" dirty="0">
                <a:ln>
                  <a:solidFill>
                    <a:srgbClr val="000000"/>
                  </a:solidFill>
                </a:ln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5 minutes</a:t>
            </a:r>
          </a:p>
          <a:p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Introducing the </a:t>
            </a:r>
            <a:r>
              <a:rPr lang="en-US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Phyphox</a:t>
            </a:r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app and its contents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24598A7-8E3F-7CFC-DC6A-6B4FB9E42AE0}"/>
              </a:ext>
            </a:extLst>
          </p:cNvPr>
          <p:cNvSpPr txBox="1"/>
          <p:nvPr/>
        </p:nvSpPr>
        <p:spPr>
          <a:xfrm>
            <a:off x="0" y="4386709"/>
            <a:ext cx="11182788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4. </a:t>
            </a:r>
            <a:r>
              <a:rPr lang="en-US" sz="2500" dirty="0">
                <a:ln>
                  <a:solidFill>
                    <a:srgbClr val="000000"/>
                  </a:solidFill>
                </a:ln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Playtime! </a:t>
            </a:r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30 minutes</a:t>
            </a:r>
          </a:p>
          <a:p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An exploration of the use of the app with support from the presenters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DB220D1A-C6EB-F59A-7434-2257D906BA59}"/>
              </a:ext>
            </a:extLst>
          </p:cNvPr>
          <p:cNvSpPr txBox="1"/>
          <p:nvPr/>
        </p:nvSpPr>
        <p:spPr>
          <a:xfrm>
            <a:off x="0" y="2576311"/>
            <a:ext cx="11182788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2500" dirty="0">
                <a:ln>
                  <a:solidFill>
                    <a:srgbClr val="000000"/>
                  </a:solidFill>
                </a:ln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Sampling of the Endless Possibilities </a:t>
            </a:r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10 minutes</a:t>
            </a:r>
          </a:p>
          <a:p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A description of possible experiments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669683D3-C413-BB16-C23B-D203434BBB10}"/>
              </a:ext>
            </a:extLst>
          </p:cNvPr>
          <p:cNvSpPr txBox="1"/>
          <p:nvPr/>
        </p:nvSpPr>
        <p:spPr>
          <a:xfrm>
            <a:off x="0" y="3481510"/>
            <a:ext cx="11249463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en-US" sz="2500" dirty="0">
                <a:ln>
                  <a:solidFill>
                    <a:srgbClr val="000000"/>
                  </a:solidFill>
                </a:ln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Pedagogy</a:t>
            </a:r>
          </a:p>
          <a:p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Highlighting the pedagogical benefits of </a:t>
            </a:r>
            <a:r>
              <a:rPr lang="en-US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Phyphox</a:t>
            </a:r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5 minutes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C7A0604E-B0FC-839A-E5E5-A7A6AB4BED22}"/>
              </a:ext>
            </a:extLst>
          </p:cNvPr>
          <p:cNvSpPr txBox="1"/>
          <p:nvPr/>
        </p:nvSpPr>
        <p:spPr>
          <a:xfrm>
            <a:off x="0" y="6197106"/>
            <a:ext cx="11182788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6. </a:t>
            </a:r>
            <a:r>
              <a:rPr lang="en-US" sz="2500" dirty="0">
                <a:ln>
                  <a:solidFill>
                    <a:srgbClr val="000000"/>
                  </a:solidFill>
                </a:ln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 &amp; A </a:t>
            </a:r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5 minutes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D35E00E2-82BB-B081-1E0C-B093B08A0E70}"/>
              </a:ext>
            </a:extLst>
          </p:cNvPr>
          <p:cNvSpPr txBox="1"/>
          <p:nvPr/>
        </p:nvSpPr>
        <p:spPr>
          <a:xfrm>
            <a:off x="0" y="5291908"/>
            <a:ext cx="11182788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5. </a:t>
            </a:r>
            <a:r>
              <a:rPr lang="en-US" sz="2500" dirty="0">
                <a:ln>
                  <a:solidFill>
                    <a:srgbClr val="000000"/>
                  </a:solidFill>
                </a:ln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Resources and Support </a:t>
            </a:r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5 minutes</a:t>
            </a:r>
          </a:p>
          <a:p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Where to go for more information and ideas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CF276CD1-B4A9-6896-B7CE-812601D6F7CF}"/>
              </a:ext>
            </a:extLst>
          </p:cNvPr>
          <p:cNvSpPr txBox="1"/>
          <p:nvPr/>
        </p:nvSpPr>
        <p:spPr>
          <a:xfrm>
            <a:off x="0" y="1073689"/>
            <a:ext cx="1118278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Here’s our outline for the session</a:t>
            </a:r>
          </a:p>
        </p:txBody>
      </p:sp>
    </p:spTree>
    <p:extLst>
      <p:ext uri="{BB962C8B-B14F-4D97-AF65-F5344CB8AC3E}">
        <p14:creationId xmlns:p14="http://schemas.microsoft.com/office/powerpoint/2010/main" val="245234827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0153" y="126614"/>
            <a:ext cx="11982579" cy="1325563"/>
          </a:xfrm>
        </p:spPr>
        <p:txBody>
          <a:bodyPr>
            <a:normAutofit/>
          </a:bodyPr>
          <a:lstStyle/>
          <a:p>
            <a:pPr algn="ctr"/>
            <a:r>
              <a:rPr lang="en-US" sz="4000" dirty="0">
                <a:ln>
                  <a:solidFill>
                    <a:srgbClr val="000000"/>
                  </a:solidFill>
                </a:ln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Getting to Know </a:t>
            </a:r>
            <a:r>
              <a:rPr lang="en-US" sz="4000" dirty="0" err="1">
                <a:ln>
                  <a:solidFill>
                    <a:srgbClr val="000000"/>
                  </a:solidFill>
                </a:ln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Phyphox</a:t>
            </a:r>
            <a:endParaRPr lang="en-US" sz="4000" dirty="0">
              <a:ln>
                <a:solidFill>
                  <a:srgbClr val="000000"/>
                </a:solidFill>
              </a:ln>
              <a:solidFill>
                <a:schemeClr val="accent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24C58A2-2A37-BCEA-D392-43609B69F756}"/>
              </a:ext>
            </a:extLst>
          </p:cNvPr>
          <p:cNvSpPr txBox="1"/>
          <p:nvPr/>
        </p:nvSpPr>
        <p:spPr>
          <a:xfrm>
            <a:off x="119268" y="1568235"/>
            <a:ext cx="5189633" cy="39395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What is </a:t>
            </a:r>
            <a:r>
              <a:rPr lang="en-US" sz="25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Phyphox</a:t>
            </a:r>
            <a:r>
              <a:rPr lang="en-US" sz="2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2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Phyphox</a:t>
            </a:r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PHYsics</a:t>
            </a:r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PHOne</a:t>
            </a:r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eXperiments</a:t>
            </a:r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is an app designed at the </a:t>
            </a:r>
            <a:r>
              <a:rPr lang="en-US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Univesity</a:t>
            </a:r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of Aachen, Germany, by physicist Sebastian </a:t>
            </a:r>
            <a:r>
              <a:rPr lang="en-US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Staacks</a:t>
            </a:r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and his team (</a:t>
            </a:r>
            <a:r>
              <a:rPr lang="en-US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Staacks</a:t>
            </a:r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et al., 2019).  It utilizes sensors in one’s smartphone or tablet to collect various forms of data, export measurements for analysis, and even design custom experiments.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64444384-7107-2D20-E141-660A7A2212A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08901" y="1583306"/>
            <a:ext cx="6378493" cy="3909399"/>
          </a:xfrm>
          <a:prstGeom prst="rect">
            <a:avLst/>
          </a:prstGeom>
          <a:ln>
            <a:solidFill>
              <a:schemeClr val="accent2"/>
            </a:solidFill>
          </a:ln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28FCC531-849C-F1D5-D98D-B80107D5B8A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93321" y="2004643"/>
            <a:ext cx="2991545" cy="927092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50860376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0153" y="126614"/>
            <a:ext cx="11982579" cy="1325563"/>
          </a:xfrm>
        </p:spPr>
        <p:txBody>
          <a:bodyPr>
            <a:normAutofit/>
          </a:bodyPr>
          <a:lstStyle/>
          <a:p>
            <a:pPr algn="ctr"/>
            <a:r>
              <a:rPr lang="en-US" sz="4000" dirty="0">
                <a:ln>
                  <a:solidFill>
                    <a:srgbClr val="000000"/>
                  </a:solidFill>
                </a:ln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Getting to Know </a:t>
            </a:r>
            <a:r>
              <a:rPr lang="en-US" sz="4000" dirty="0" err="1">
                <a:ln>
                  <a:solidFill>
                    <a:srgbClr val="000000"/>
                  </a:solidFill>
                </a:ln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Phyphox</a:t>
            </a:r>
            <a:endParaRPr lang="en-US" sz="4000" dirty="0">
              <a:ln>
                <a:solidFill>
                  <a:srgbClr val="000000"/>
                </a:solidFill>
              </a:ln>
              <a:solidFill>
                <a:schemeClr val="accent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6C2E24E-2691-8799-7279-EF351A8D1671}"/>
              </a:ext>
            </a:extLst>
          </p:cNvPr>
          <p:cNvSpPr txBox="1"/>
          <p:nvPr/>
        </p:nvSpPr>
        <p:spPr>
          <a:xfrm>
            <a:off x="104711" y="1318038"/>
            <a:ext cx="11982578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It is available on all Android and Apple operating systems.</a:t>
            </a:r>
            <a:endParaRPr lang="en-US" sz="39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48CDD072-7C97-311C-FBB0-0A3D875121B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8652" y="3586174"/>
            <a:ext cx="2019300" cy="685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>
            <a:extLst>
              <a:ext uri="{FF2B5EF4-FFF2-40B4-BE49-F238E27FC236}">
                <a16:creationId xmlns:a16="http://schemas.microsoft.com/office/drawing/2014/main" id="{C8205329-36E8-46F8-436D-F636E2B20D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6732" y="3595699"/>
            <a:ext cx="1971675" cy="666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49C4B3BA-96A7-5A6F-1BB5-D6F5F740FAFF}"/>
              </a:ext>
            </a:extLst>
          </p:cNvPr>
          <p:cNvSpPr txBox="1"/>
          <p:nvPr/>
        </p:nvSpPr>
        <p:spPr>
          <a:xfrm>
            <a:off x="463467" y="5713474"/>
            <a:ext cx="11265067" cy="6924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It turns learners’ phones into data acquisition tools!</a:t>
            </a:r>
            <a:endParaRPr lang="en-US" sz="39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B56532B-4362-6F6A-2B8C-F8BA7686797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26660" y="2610700"/>
            <a:ext cx="2636748" cy="2636748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FA99B36E-2F6B-3488-BFD2-C7BA4FE824C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601731" y="2610700"/>
            <a:ext cx="2644369" cy="26367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997175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0153" y="126614"/>
            <a:ext cx="11982579" cy="1325563"/>
          </a:xfrm>
        </p:spPr>
        <p:txBody>
          <a:bodyPr>
            <a:normAutofit/>
          </a:bodyPr>
          <a:lstStyle/>
          <a:p>
            <a:pPr algn="ctr"/>
            <a:r>
              <a:rPr lang="en-US" sz="4000" dirty="0">
                <a:ln>
                  <a:solidFill>
                    <a:srgbClr val="000000"/>
                  </a:solidFill>
                </a:ln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Getting to Know </a:t>
            </a:r>
            <a:r>
              <a:rPr lang="en-US" sz="4000" dirty="0" err="1">
                <a:ln>
                  <a:solidFill>
                    <a:srgbClr val="000000"/>
                  </a:solidFill>
                </a:ln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Phyphox</a:t>
            </a:r>
            <a:endParaRPr lang="en-US" sz="4000" dirty="0">
              <a:ln>
                <a:solidFill>
                  <a:srgbClr val="000000"/>
                </a:solidFill>
              </a:ln>
              <a:solidFill>
                <a:schemeClr val="accent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24C58A2-2A37-BCEA-D392-43609B69F756}"/>
              </a:ext>
            </a:extLst>
          </p:cNvPr>
          <p:cNvSpPr txBox="1"/>
          <p:nvPr/>
        </p:nvSpPr>
        <p:spPr>
          <a:xfrm>
            <a:off x="90153" y="1271679"/>
            <a:ext cx="10163250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Phyphox</a:t>
            </a:r>
            <a:r>
              <a:rPr lang="en-US" sz="2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also allows for remote access and connection to another device.</a:t>
            </a:r>
            <a:endParaRPr lang="en-US" sz="2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Connecting to a remote device">
            <a:hlinkClick r:id="" action="ppaction://media"/>
            <a:extLst>
              <a:ext uri="{FF2B5EF4-FFF2-40B4-BE49-F238E27FC236}">
                <a16:creationId xmlns:a16="http://schemas.microsoft.com/office/drawing/2014/main" id="{2F6CBD98-534E-39EB-6428-3A33DD7E42A3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3048000" y="1748733"/>
            <a:ext cx="6096000" cy="4572000"/>
          </a:xfrm>
          <a:prstGeom prst="rect">
            <a:avLst/>
          </a:prstGeom>
          <a:ln>
            <a:solidFill>
              <a:schemeClr val="accent2"/>
            </a:solidFill>
          </a:ln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1F738308-09E0-37C0-8F58-E828839CCD80}"/>
              </a:ext>
            </a:extLst>
          </p:cNvPr>
          <p:cNvSpPr txBox="1"/>
          <p:nvPr/>
        </p:nvSpPr>
        <p:spPr>
          <a:xfrm>
            <a:off x="90153" y="6254332"/>
            <a:ext cx="10163250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Data can also be exported to </a:t>
            </a:r>
            <a:r>
              <a:rPr lang="en-US" sz="25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cvs</a:t>
            </a:r>
            <a:r>
              <a:rPr lang="en-US" sz="2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5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xls</a:t>
            </a:r>
            <a:r>
              <a:rPr lang="en-US" sz="2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or tab-separated value formats.</a:t>
            </a:r>
            <a:endParaRPr lang="en-US" sz="2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547313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9303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0153" y="126614"/>
            <a:ext cx="11982579" cy="1325563"/>
          </a:xfrm>
        </p:spPr>
        <p:txBody>
          <a:bodyPr>
            <a:normAutofit/>
          </a:bodyPr>
          <a:lstStyle/>
          <a:p>
            <a:pPr algn="ctr"/>
            <a:r>
              <a:rPr lang="en-US" sz="4000" dirty="0">
                <a:ln>
                  <a:solidFill>
                    <a:srgbClr val="000000"/>
                  </a:solidFill>
                </a:ln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Getting to Know </a:t>
            </a:r>
            <a:r>
              <a:rPr lang="en-US" sz="4000" dirty="0" err="1">
                <a:ln>
                  <a:solidFill>
                    <a:srgbClr val="000000"/>
                  </a:solidFill>
                </a:ln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Phyphox</a:t>
            </a:r>
            <a:endParaRPr lang="en-US" sz="4000" dirty="0">
              <a:ln>
                <a:solidFill>
                  <a:srgbClr val="000000"/>
                </a:solidFill>
              </a:ln>
              <a:solidFill>
                <a:schemeClr val="accent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F0E0CAD-89F4-65C6-D269-D6E747F99122}"/>
              </a:ext>
            </a:extLst>
          </p:cNvPr>
          <p:cNvSpPr txBox="1"/>
          <p:nvPr/>
        </p:nvSpPr>
        <p:spPr>
          <a:xfrm>
            <a:off x="90153" y="1574806"/>
            <a:ext cx="5073518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Input sensors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Accelerometer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Magnetometer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Gyroscope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Light sensor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Pressure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Proximity sensor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Microphone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GPS/Location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Bluetooth for custom devices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B66F7FD3-6928-E04E-90C0-FBD50E3FAB4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68" r="2111" b="7482"/>
          <a:stretch/>
        </p:blipFill>
        <p:spPr>
          <a:xfrm>
            <a:off x="5571481" y="1860272"/>
            <a:ext cx="5558119" cy="3137456"/>
          </a:xfrm>
          <a:prstGeom prst="rect">
            <a:avLst/>
          </a:prstGeom>
          <a:ln>
            <a:solidFill>
              <a:schemeClr val="accent2"/>
            </a:solidFill>
          </a:ln>
        </p:spPr>
      </p:pic>
    </p:spTree>
    <p:extLst>
      <p:ext uri="{BB962C8B-B14F-4D97-AF65-F5344CB8AC3E}">
        <p14:creationId xmlns:p14="http://schemas.microsoft.com/office/powerpoint/2010/main" val="354947115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0153" y="126614"/>
            <a:ext cx="11982579" cy="1325563"/>
          </a:xfrm>
        </p:spPr>
        <p:txBody>
          <a:bodyPr>
            <a:normAutofit/>
          </a:bodyPr>
          <a:lstStyle/>
          <a:p>
            <a:pPr algn="ctr"/>
            <a:r>
              <a:rPr lang="en-US" sz="4000" dirty="0">
                <a:ln>
                  <a:solidFill>
                    <a:srgbClr val="000000"/>
                  </a:solidFill>
                </a:ln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Getting to Know </a:t>
            </a:r>
            <a:r>
              <a:rPr lang="en-US" sz="4000" dirty="0" err="1">
                <a:ln>
                  <a:solidFill>
                    <a:srgbClr val="000000"/>
                  </a:solidFill>
                </a:ln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Phyphox</a:t>
            </a:r>
            <a:endParaRPr lang="en-US" sz="4000" dirty="0">
              <a:ln>
                <a:solidFill>
                  <a:srgbClr val="000000"/>
                </a:solidFill>
              </a:ln>
              <a:solidFill>
                <a:schemeClr val="accent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24C58A2-2A37-BCEA-D392-43609B69F756}"/>
              </a:ext>
            </a:extLst>
          </p:cNvPr>
          <p:cNvSpPr txBox="1"/>
          <p:nvPr/>
        </p:nvSpPr>
        <p:spPr>
          <a:xfrm>
            <a:off x="119268" y="1568235"/>
            <a:ext cx="5189633" cy="39395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What is </a:t>
            </a:r>
            <a:r>
              <a:rPr lang="en-US" sz="25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Phyphox</a:t>
            </a:r>
            <a:r>
              <a:rPr lang="en-US" sz="2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2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Phyphox’s</a:t>
            </a:r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available bult-in experiments cited upon opening the app.  However, </a:t>
            </a:r>
            <a:r>
              <a:rPr lang="en-US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phyphox</a:t>
            </a:r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is </a:t>
            </a:r>
            <a:r>
              <a:rPr lang="en-US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opon</a:t>
            </a:r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source and the app is not limited to the experiments that are built in. Students and teachers can be creative and inventive; the app is even Arduino compatible (Carroll &amp; Lincoln, 2020, p. 6)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86836A3C-FD59-9203-8510-8E9FE59709E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4" t="1000" r="745" b="884"/>
          <a:stretch/>
        </p:blipFill>
        <p:spPr bwMode="auto">
          <a:xfrm>
            <a:off x="5821679" y="1209040"/>
            <a:ext cx="5715001" cy="4663440"/>
          </a:xfrm>
          <a:prstGeom prst="rect">
            <a:avLst/>
          </a:prstGeom>
          <a:noFill/>
          <a:ln>
            <a:solidFill>
              <a:schemeClr val="accent2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7811243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0153" y="126614"/>
            <a:ext cx="11982579" cy="1325563"/>
          </a:xfrm>
        </p:spPr>
        <p:txBody>
          <a:bodyPr>
            <a:normAutofit/>
          </a:bodyPr>
          <a:lstStyle/>
          <a:p>
            <a:pPr algn="ctr"/>
            <a:r>
              <a:rPr lang="en-US" sz="4000" dirty="0">
                <a:ln>
                  <a:solidFill>
                    <a:srgbClr val="000000"/>
                  </a:solidFill>
                </a:ln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Pedagogy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34F395B-37B8-7292-34A4-9A7760189624}"/>
              </a:ext>
            </a:extLst>
          </p:cNvPr>
          <p:cNvSpPr txBox="1"/>
          <p:nvPr/>
        </p:nvSpPr>
        <p:spPr>
          <a:xfrm>
            <a:off x="76200" y="1176349"/>
            <a:ext cx="11571989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Inquiry</a:t>
            </a:r>
          </a:p>
          <a:p>
            <a:r>
              <a:rPr lang="en-US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Utilizing the various sensors in order to question and design investigation allows for different types of guided or open inquiry among learners.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33C2D17-54E3-E526-121E-96E4175CD2A3}"/>
              </a:ext>
            </a:extLst>
          </p:cNvPr>
          <p:cNvSpPr txBox="1"/>
          <p:nvPr/>
        </p:nvSpPr>
        <p:spPr>
          <a:xfrm>
            <a:off x="76200" y="2886544"/>
            <a:ext cx="11571989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Competency-Development</a:t>
            </a:r>
          </a:p>
          <a:p>
            <a:r>
              <a:rPr lang="en-US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use of </a:t>
            </a:r>
            <a:r>
              <a:rPr lang="en-US" sz="2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phyphox</a:t>
            </a:r>
            <a:r>
              <a:rPr lang="en-US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fosters development of competencies such as questioning new ideas, planning and conducting experiments, and a host of other competencies inherent in scientific investigation and in the nature of science.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3B479DE-D1B3-03C1-25EE-1BDF52ADE33F}"/>
              </a:ext>
            </a:extLst>
          </p:cNvPr>
          <p:cNvSpPr txBox="1"/>
          <p:nvPr/>
        </p:nvSpPr>
        <p:spPr>
          <a:xfrm>
            <a:off x="76200" y="5012237"/>
            <a:ext cx="11571989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Customizable</a:t>
            </a:r>
          </a:p>
          <a:p>
            <a:r>
              <a:rPr lang="en-US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Because the applications of the built-in tools are rife with possible applications, the concepts or components of specific content can be tailored by educators and learners to meet their specific needs.</a:t>
            </a:r>
          </a:p>
        </p:txBody>
      </p:sp>
    </p:spTree>
    <p:extLst>
      <p:ext uri="{BB962C8B-B14F-4D97-AF65-F5344CB8AC3E}">
        <p14:creationId xmlns:p14="http://schemas.microsoft.com/office/powerpoint/2010/main" val="331717664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0153" y="126614"/>
            <a:ext cx="11982579" cy="1325563"/>
          </a:xfrm>
        </p:spPr>
        <p:txBody>
          <a:bodyPr>
            <a:normAutofit/>
          </a:bodyPr>
          <a:lstStyle/>
          <a:p>
            <a:pPr algn="ctr"/>
            <a:r>
              <a:rPr lang="en-US" sz="4000" dirty="0">
                <a:ln>
                  <a:solidFill>
                    <a:srgbClr val="000000"/>
                  </a:solidFill>
                </a:ln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Pedagogy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34F395B-37B8-7292-34A4-9A7760189624}"/>
              </a:ext>
            </a:extLst>
          </p:cNvPr>
          <p:cNvSpPr txBox="1"/>
          <p:nvPr/>
        </p:nvSpPr>
        <p:spPr>
          <a:xfrm>
            <a:off x="76199" y="1176349"/>
            <a:ext cx="11571989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Detailed Analysis</a:t>
            </a:r>
          </a:p>
          <a:p>
            <a:r>
              <a:rPr lang="en-US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Because measurements and data can be exported to other formats and other devices, detailed analysis of data is permitted.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33C2D17-54E3-E526-121E-96E4175CD2A3}"/>
              </a:ext>
            </a:extLst>
          </p:cNvPr>
          <p:cNvSpPr txBox="1"/>
          <p:nvPr/>
        </p:nvSpPr>
        <p:spPr>
          <a:xfrm>
            <a:off x="76199" y="3050162"/>
            <a:ext cx="11571989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Competency-Development</a:t>
            </a:r>
          </a:p>
          <a:p>
            <a:r>
              <a:rPr lang="en-US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use of </a:t>
            </a:r>
            <a:r>
              <a:rPr lang="en-US" sz="2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Phyphox</a:t>
            </a:r>
            <a:r>
              <a:rPr lang="en-US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fosters development of competencies such as questioning new ideas, planning and conducting experiments, and a host of other competencies inherent in scientific investigation and in the nature of science.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A431C6D-985C-0812-9ACA-C751F0F10812}"/>
              </a:ext>
            </a:extLst>
          </p:cNvPr>
          <p:cNvSpPr txBox="1"/>
          <p:nvPr/>
        </p:nvSpPr>
        <p:spPr>
          <a:xfrm>
            <a:off x="76199" y="5339473"/>
            <a:ext cx="11571989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Ongoing support</a:t>
            </a:r>
          </a:p>
          <a:p>
            <a:r>
              <a:rPr lang="en-US" sz="2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Phyphox</a:t>
            </a:r>
            <a:r>
              <a:rPr lang="en-US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has a community of users which contribute to the online forum to share ideas and continually refine the use of the app.</a:t>
            </a:r>
          </a:p>
        </p:txBody>
      </p:sp>
    </p:spTree>
    <p:extLst>
      <p:ext uri="{BB962C8B-B14F-4D97-AF65-F5344CB8AC3E}">
        <p14:creationId xmlns:p14="http://schemas.microsoft.com/office/powerpoint/2010/main" val="393169935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13344</TotalTime>
  <Words>1086</Words>
  <Application>Microsoft Office PowerPoint</Application>
  <PresentationFormat>Widescreen</PresentationFormat>
  <Paragraphs>108</Paragraphs>
  <Slides>18</Slides>
  <Notes>7</Notes>
  <HiddenSlides>0</HiddenSlides>
  <MMClips>2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4" baseType="lpstr">
      <vt:lpstr>Arial</vt:lpstr>
      <vt:lpstr>Calibri</vt:lpstr>
      <vt:lpstr>Calibri Light</vt:lpstr>
      <vt:lpstr>Times New Roman</vt:lpstr>
      <vt:lpstr>Wingdings</vt:lpstr>
      <vt:lpstr>Office Theme</vt:lpstr>
      <vt:lpstr>Unlock the Power of Your Phone with phyphox!</vt:lpstr>
      <vt:lpstr>Welcome!</vt:lpstr>
      <vt:lpstr>Getting to Know Phyphox</vt:lpstr>
      <vt:lpstr>Getting to Know Phyphox</vt:lpstr>
      <vt:lpstr>Getting to Know Phyphox</vt:lpstr>
      <vt:lpstr>Getting to Know Phyphox</vt:lpstr>
      <vt:lpstr>Getting to Know Phyphox</vt:lpstr>
      <vt:lpstr>Pedagogy</vt:lpstr>
      <vt:lpstr>Pedagogy</vt:lpstr>
      <vt:lpstr>A Sampling of the Endless Possibilities</vt:lpstr>
      <vt:lpstr>A Sampling of the Endless Possibilities</vt:lpstr>
      <vt:lpstr>A Sampling of the Endless Possibilities</vt:lpstr>
      <vt:lpstr>A Sampling of the Endless Possibilities</vt:lpstr>
      <vt:lpstr>Playtime!</vt:lpstr>
      <vt:lpstr>Resources and Support</vt:lpstr>
      <vt:lpstr>Resources and Support</vt:lpstr>
      <vt:lpstr>Q &amp; A</vt:lpstr>
      <vt:lpstr>References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 Théorie atomique</dc:title>
  <dc:creator>Jeff O'Keefe</dc:creator>
  <cp:lastModifiedBy>Jeff O'Keefe</cp:lastModifiedBy>
  <cp:revision>399</cp:revision>
  <dcterms:created xsi:type="dcterms:W3CDTF">2014-09-20T16:52:34Z</dcterms:created>
  <dcterms:modified xsi:type="dcterms:W3CDTF">2023-02-28T03:41:45Z</dcterms:modified>
</cp:coreProperties>
</file>